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9" r:id="rId14"/>
    <p:sldId id="271" r:id="rId15"/>
    <p:sldId id="274" r:id="rId16"/>
    <p:sldId id="280" r:id="rId17"/>
    <p:sldId id="272" r:id="rId18"/>
    <p:sldId id="273" r:id="rId19"/>
    <p:sldId id="275" r:id="rId20"/>
    <p:sldId id="276" r:id="rId21"/>
    <p:sldId id="279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03B39-63E0-4BD2-B8E3-CE8D9BA632F8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7E8AB-996E-4D61-90C4-7511F1A2E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0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36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963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76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9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20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1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64A383FC-39BF-40A5-8151-B16F9C32A2C3}" type="slidenum">
              <a:rPr lang="en-US" smtClean="0"/>
              <a:t>10</a:t>
            </a:fld>
            <a:fld id="{D3C3119A-E643-4048-BAB3-F3F13DF83867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2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34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45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81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83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04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E8AB-996E-4D61-90C4-7511F1A2E16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4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A5C5-526D-4A02-A38B-0BD3E20C8D42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32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368-47CD-4EF7-8DE4-DB54CD192298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4379-FD12-48A2-9046-B86F8675814B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1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26AA-B985-4E52-AF35-65DF23047C69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7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B4C3-A55C-4777-AE17-9DE9497F5FBD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B257-26E0-439F-BF1E-FD817BDAFE56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0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21A9-0647-4049-89CA-BF3D4F68898F}" type="datetime1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2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6A84-EEE1-4480-965F-21A66D6EEF76}" type="datetime1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2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B3C0A-95CB-4E40-9177-83835DD4D677}" type="datetime1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2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D0EC-D3E0-4760-B886-8E5E2D6C68BA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3698-BDBA-4476-AED0-4718B3EEB138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2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B65C-D4F9-4BCF-A626-2904131EC066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42C29-E151-4BF4-9399-6E60B3AAA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8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SAP-1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7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23" y="228647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Ring counter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32" y="441869"/>
            <a:ext cx="6177446" cy="6269135"/>
          </a:xfrm>
        </p:spPr>
      </p:pic>
    </p:spTree>
    <p:extLst>
      <p:ext uri="{BB962C8B-B14F-4D97-AF65-F5344CB8AC3E}">
        <p14:creationId xmlns:p14="http://schemas.microsoft.com/office/powerpoint/2010/main" val="171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23" y="228647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Machine cycle and Instruction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22" y="952167"/>
            <a:ext cx="11362899" cy="5366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SAP1 has six T-states (</a:t>
            </a:r>
            <a:r>
              <a:rPr lang="en-US" dirty="0">
                <a:solidFill>
                  <a:srgbClr val="FF0000"/>
                </a:solidFill>
              </a:rPr>
              <a:t>three fetch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three execute </a:t>
            </a:r>
            <a:r>
              <a:rPr lang="en-US" dirty="0"/>
              <a:t>cycles) reserved for each instruction. Not all instructions require all the six T-states for execution. The unused T- state is marked as No Operation (NOP) cycle. Each T-state is called a machine cycle for SAP1. A </a:t>
            </a:r>
            <a:r>
              <a:rPr lang="en-US" dirty="0">
                <a:solidFill>
                  <a:srgbClr val="0000FF"/>
                </a:solidFill>
              </a:rPr>
              <a:t>ring counter </a:t>
            </a:r>
            <a:r>
              <a:rPr lang="en-US" dirty="0"/>
              <a:t>is used to generate a T-state at every falling edge of clock pulse. The ring counter output is reset after the 6th T-state.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6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00FF"/>
                </a:solidFill>
              </a:rPr>
              <a:t>FETCH CYCLE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</a:rPr>
              <a:t>FETCH CYCLE </a:t>
            </a:r>
            <a:r>
              <a:rPr lang="fr-FR" dirty="0"/>
              <a:t>– T1, T2, T3 machine cycle</a:t>
            </a:r>
          </a:p>
          <a:p>
            <a:pPr marL="0" indent="0">
              <a:buNone/>
            </a:pPr>
            <a:endParaRPr lang="fr-FR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fr-FR" dirty="0"/>
              <a:t>T1 (</a:t>
            </a:r>
            <a:r>
              <a:rPr lang="fr-FR" dirty="0" err="1"/>
              <a:t>Address</a:t>
            </a:r>
            <a:r>
              <a:rPr lang="fr-FR" dirty="0"/>
              <a:t> state),</a:t>
            </a:r>
          </a:p>
          <a:p>
            <a:pPr marL="0" indent="0">
              <a:buNone/>
            </a:pPr>
            <a:r>
              <a:rPr lang="fr-FR" dirty="0"/>
              <a:t>T2 (</a:t>
            </a:r>
            <a:r>
              <a:rPr lang="fr-FR" dirty="0" err="1"/>
              <a:t>Increment</a:t>
            </a:r>
            <a:r>
              <a:rPr lang="fr-FR" dirty="0"/>
              <a:t> state), </a:t>
            </a:r>
          </a:p>
          <a:p>
            <a:pPr marL="0" indent="0">
              <a:buNone/>
            </a:pPr>
            <a:r>
              <a:rPr lang="fr-FR" dirty="0"/>
              <a:t>T3 (Memory state)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0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00FF"/>
                </a:solidFill>
              </a:rPr>
              <a:t>EXECUTE CYCLE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35" y="1388897"/>
            <a:ext cx="11103592" cy="475259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</a:rPr>
              <a:t>EXECUTE CYCLE </a:t>
            </a:r>
            <a:r>
              <a:rPr lang="fr-FR" dirty="0"/>
              <a:t>- T4, T5, T6 machine cycle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states (T4, T5, T6) are the </a:t>
            </a:r>
            <a:r>
              <a:rPr lang="fr-FR" dirty="0" err="1"/>
              <a:t>execution</a:t>
            </a:r>
            <a:r>
              <a:rPr lang="fr-FR" dirty="0"/>
              <a:t> cycle of SAP1. The </a:t>
            </a: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transfers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execution</a:t>
            </a:r>
            <a:r>
              <a:rPr lang="fr-FR" dirty="0"/>
              <a:t> cycle </a:t>
            </a:r>
            <a:r>
              <a:rPr lang="fr-FR" dirty="0" err="1"/>
              <a:t>depend</a:t>
            </a:r>
            <a:r>
              <a:rPr lang="fr-FR" dirty="0"/>
              <a:t> on the </a:t>
            </a:r>
            <a:r>
              <a:rPr lang="fr-FR" dirty="0" err="1"/>
              <a:t>particular</a:t>
            </a:r>
            <a:r>
              <a:rPr lang="fr-FR" dirty="0"/>
              <a:t> instruction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executed</a:t>
            </a:r>
            <a:r>
              <a:rPr lang="fr-FR" dirty="0"/>
              <a:t>. For </a:t>
            </a:r>
            <a:r>
              <a:rPr lang="fr-FR" dirty="0" err="1"/>
              <a:t>example</a:t>
            </a:r>
            <a:r>
              <a:rPr lang="fr-FR" dirty="0"/>
              <a:t>, LDA 9H requiers </a:t>
            </a:r>
            <a:r>
              <a:rPr lang="en-US" dirty="0"/>
              <a:t>different</a:t>
            </a:r>
            <a:r>
              <a:rPr lang="fr-FR" dirty="0"/>
              <a:t> </a:t>
            </a:r>
            <a:r>
              <a:rPr lang="en-US" dirty="0"/>
              <a:t>register </a:t>
            </a:r>
            <a:r>
              <a:rPr lang="en-US"/>
              <a:t>transfer than ADD BH.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92005"/>
            <a:ext cx="10515600" cy="722396"/>
          </a:xfrm>
        </p:spPr>
        <p:txBody>
          <a:bodyPr/>
          <a:lstStyle/>
          <a:p>
            <a:r>
              <a:rPr lang="en-US" dirty="0"/>
              <a:t>Instruction routine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982034"/>
            <a:ext cx="10515600" cy="5374315"/>
          </a:xfrm>
        </p:spPr>
        <p:txBody>
          <a:bodyPr/>
          <a:lstStyle/>
          <a:p>
            <a:r>
              <a:rPr lang="en-US" dirty="0"/>
              <a:t>LDA routine</a:t>
            </a:r>
          </a:p>
          <a:p>
            <a:r>
              <a:rPr lang="en-US" dirty="0"/>
              <a:t>ADD routine</a:t>
            </a:r>
          </a:p>
          <a:p>
            <a:r>
              <a:rPr lang="en-US" dirty="0"/>
              <a:t>SUB routine</a:t>
            </a:r>
          </a:p>
          <a:p>
            <a:r>
              <a:rPr lang="en-US" dirty="0"/>
              <a:t>OUT routine</a:t>
            </a:r>
          </a:p>
          <a:p>
            <a:r>
              <a:rPr lang="en-US" dirty="0"/>
              <a:t>HLT routine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95582" y="1825625"/>
            <a:ext cx="4435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T1, T2, T3 </a:t>
            </a:r>
            <a:r>
              <a:rPr lang="fr-FR" sz="3200" dirty="0">
                <a:solidFill>
                  <a:srgbClr val="0000FF"/>
                </a:solidFill>
              </a:rPr>
              <a:t>machine cycle</a:t>
            </a:r>
          </a:p>
          <a:p>
            <a:r>
              <a:rPr lang="en-US" sz="3200" dirty="0">
                <a:solidFill>
                  <a:srgbClr val="0000FF"/>
                </a:solidFill>
              </a:rPr>
              <a:t>is same for  all instruction</a:t>
            </a:r>
            <a:endParaRPr lang="en-GB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4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37564" y="6464524"/>
            <a:ext cx="7651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Tx/>
              <a:buNone/>
            </a:pP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CON = C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P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E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P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L’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M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CE’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    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L’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I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E’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I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L’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A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E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A    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S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U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E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U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L’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B </a:t>
            </a:r>
            <a:r>
              <a:rPr lang="en-US" altLang="en-US" sz="2000" b="1" dirty="0">
                <a:solidFill>
                  <a:srgbClr val="0033CC"/>
                </a:solidFill>
                <a:latin typeface="Verdana" panose="020B0604030504040204" pitchFamily="34" charset="0"/>
              </a:rPr>
              <a:t>L’</a:t>
            </a:r>
            <a:r>
              <a:rPr lang="en-US" altLang="en-US" sz="2000" b="1" baseline="-25000" dirty="0">
                <a:solidFill>
                  <a:srgbClr val="0033CC"/>
                </a:solidFill>
                <a:latin typeface="Verdana" panose="020B0604030504040204" pitchFamily="34" charset="0"/>
              </a:rPr>
              <a:t>O</a:t>
            </a:r>
            <a:endParaRPr lang="en-US" altLang="en-US" sz="2000" b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5069" y="2155391"/>
            <a:ext cx="269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 diagram of Simple-As-Possible (SAP)-1 Architecture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0" y="204642"/>
            <a:ext cx="8353925" cy="6277687"/>
          </a:xfrm>
        </p:spPr>
      </p:pic>
    </p:spTree>
    <p:extLst>
      <p:ext uri="{BB962C8B-B14F-4D97-AF65-F5344CB8AC3E}">
        <p14:creationId xmlns:p14="http://schemas.microsoft.com/office/powerpoint/2010/main" val="176854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65" y="2402005"/>
            <a:ext cx="11142261" cy="35955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166" y="410369"/>
            <a:ext cx="10515600" cy="1991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00FF"/>
                </a:solidFill>
              </a:rPr>
              <a:t>FETCH CYCLE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83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46" y="365126"/>
            <a:ext cx="11532358" cy="713048"/>
          </a:xfrm>
        </p:spPr>
        <p:txBody>
          <a:bodyPr/>
          <a:lstStyle/>
          <a:p>
            <a:r>
              <a:rPr lang="en-US" dirty="0"/>
              <a:t>Fetch cycle : T1, T2, T3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036"/>
            <a:ext cx="12144767" cy="5196314"/>
          </a:xfrm>
        </p:spPr>
      </p:pic>
    </p:spTree>
    <p:extLst>
      <p:ext uri="{BB962C8B-B14F-4D97-AF65-F5344CB8AC3E}">
        <p14:creationId xmlns:p14="http://schemas.microsoft.com/office/powerpoint/2010/main" val="251951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132" y="269591"/>
            <a:ext cx="10706668" cy="508332"/>
          </a:xfrm>
        </p:spPr>
        <p:txBody>
          <a:bodyPr>
            <a:normAutofit fontScale="90000"/>
          </a:bodyPr>
          <a:lstStyle/>
          <a:p>
            <a:r>
              <a:rPr lang="en-US" dirty="0"/>
              <a:t>T1: Address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3" y="1195127"/>
            <a:ext cx="6594805" cy="467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045" y="269590"/>
            <a:ext cx="4748681" cy="6521948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2752827" y="4331368"/>
            <a:ext cx="182880" cy="17325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/>
          <p:cNvSpPr/>
          <p:nvPr/>
        </p:nvSpPr>
        <p:spPr>
          <a:xfrm>
            <a:off x="3030353" y="4320136"/>
            <a:ext cx="182880" cy="17325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83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132" y="269591"/>
            <a:ext cx="10706668" cy="508332"/>
          </a:xfrm>
        </p:spPr>
        <p:txBody>
          <a:bodyPr>
            <a:normAutofit fontScale="90000"/>
          </a:bodyPr>
          <a:lstStyle/>
          <a:p>
            <a:r>
              <a:rPr lang="en-US" dirty="0"/>
              <a:t>T2: Increment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6" y="1049090"/>
            <a:ext cx="6673455" cy="3412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8855" y="131046"/>
            <a:ext cx="4774748" cy="6225304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2536520" y="2964683"/>
            <a:ext cx="182880" cy="17325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0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842" y="504967"/>
            <a:ext cx="11518710" cy="5671996"/>
          </a:xfrm>
        </p:spPr>
        <p:txBody>
          <a:bodyPr/>
          <a:lstStyle/>
          <a:p>
            <a:r>
              <a:rPr lang="en-US" dirty="0"/>
              <a:t>The instruction format of SAP-1 Computer is</a:t>
            </a:r>
          </a:p>
          <a:p>
            <a:pPr marL="0" indent="0">
              <a:buNone/>
            </a:pPr>
            <a:r>
              <a:rPr lang="en-US" dirty="0"/>
              <a:t>			(XXXX) (XXXX)</a:t>
            </a:r>
          </a:p>
          <a:p>
            <a:r>
              <a:rPr lang="en-US" dirty="0"/>
              <a:t>the first </a:t>
            </a:r>
            <a:r>
              <a:rPr lang="en-US" dirty="0">
                <a:solidFill>
                  <a:srgbClr val="0000FF"/>
                </a:solidFill>
              </a:rPr>
              <a:t>four bits </a:t>
            </a:r>
            <a:r>
              <a:rPr lang="en-US" dirty="0"/>
              <a:t>make the opcode while the </a:t>
            </a:r>
            <a:r>
              <a:rPr lang="en-US" dirty="0">
                <a:solidFill>
                  <a:srgbClr val="0000FF"/>
                </a:solidFill>
              </a:rPr>
              <a:t>last four bits </a:t>
            </a:r>
            <a:r>
              <a:rPr lang="en-US" dirty="0"/>
              <a:t>make the operand(address).</a:t>
            </a:r>
          </a:p>
          <a:p>
            <a:r>
              <a:rPr lang="en-US" dirty="0"/>
              <a:t>SAP-1 instruction set consists of following instructions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2" y="2865402"/>
            <a:ext cx="10547712" cy="38711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7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132" y="269591"/>
            <a:ext cx="10706668" cy="508332"/>
          </a:xfrm>
        </p:spPr>
        <p:txBody>
          <a:bodyPr>
            <a:normAutofit fontScale="90000"/>
          </a:bodyPr>
          <a:lstStyle/>
          <a:p>
            <a:r>
              <a:rPr lang="en-US" dirty="0"/>
              <a:t>T3: memory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6" y="1057138"/>
            <a:ext cx="6629680" cy="33842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716" y="170769"/>
            <a:ext cx="5061857" cy="6368143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3559077" y="3574285"/>
            <a:ext cx="182880" cy="17325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/>
          <p:cNvSpPr/>
          <p:nvPr/>
        </p:nvSpPr>
        <p:spPr>
          <a:xfrm>
            <a:off x="4109682" y="3593945"/>
            <a:ext cx="182880" cy="17325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81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65" y="2402005"/>
            <a:ext cx="11142261" cy="35955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166" y="410369"/>
            <a:ext cx="10515600" cy="1991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00FF"/>
                </a:solidFill>
              </a:rPr>
              <a:t>EXECUTE CYCLE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21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2" y="18224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LDA routine </a:t>
            </a:r>
            <a:r>
              <a:rPr lang="en-US" dirty="0"/>
              <a:t>(a) T4 state (b) T5 state (c) T6 state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7" y="972231"/>
            <a:ext cx="11903865" cy="47189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3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2" y="18224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dirty="0"/>
              <a:t>LDA routine (a) T4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Let’s assume that the instruction register has been loaded with LDA 9H: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IR = 0000 1001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T4 state: </a:t>
                </a:r>
                <a:r>
                  <a:rPr lang="en-US" dirty="0"/>
                  <a:t>The instruction field </a:t>
                </a:r>
                <a:r>
                  <a:rPr lang="en-US" dirty="0">
                    <a:solidFill>
                      <a:srgbClr val="FF0000"/>
                    </a:solidFill>
                  </a:rPr>
                  <a:t>0000</a:t>
                </a:r>
                <a:r>
                  <a:rPr lang="en-US" dirty="0"/>
                  <a:t> goes to the controller-sequencer, where it is decoded. The address field </a:t>
                </a:r>
                <a:r>
                  <a:rPr lang="en-US" dirty="0">
                    <a:solidFill>
                      <a:srgbClr val="FF0000"/>
                    </a:solidFill>
                  </a:rPr>
                  <a:t>1001 </a:t>
                </a:r>
                <a:r>
                  <a:rPr lang="en-US" dirty="0"/>
                  <a:t>is loaded into the MAR. 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At this state,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and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are active. </a:t>
                </a:r>
              </a:p>
              <a:p>
                <a:pPr marL="0" indent="0">
                  <a:buNone/>
                </a:pPr>
                <a:r>
                  <a:rPr lang="en-US" dirty="0"/>
                  <a:t>The controller sequence word is: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0 0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 1      1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1 0      0 0  1 1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  <a:blipFill>
                <a:blip r:embed="rId3"/>
                <a:stretch>
                  <a:fillRect l="-2334" t="-1816" r="-3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12" y="5060618"/>
            <a:ext cx="525780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6163" y="469363"/>
            <a:ext cx="4215377" cy="49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1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2" y="18224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dirty="0"/>
              <a:t>LDA routine (b) T5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T5 state: </a:t>
                </a:r>
                <a:r>
                  <a:rPr lang="en-US" dirty="0"/>
                  <a:t>During T5 state,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go low (active). The addressed data word in the RAM will loaded into the accumulator.</a:t>
                </a:r>
              </a:p>
              <a:p>
                <a:pPr marL="0" indent="0">
                  <a:buNone/>
                </a:pPr>
                <a:r>
                  <a:rPr lang="en-US" dirty="0"/>
                  <a:t>The controller sequence word is: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0 0 1 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     1 1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0      0 0  1 1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  <a:blipFill rotWithShape="0">
                <a:blip r:embed="rId3"/>
                <a:stretch>
                  <a:fillRect l="-2334" t="-1816" r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78" y="2882048"/>
            <a:ext cx="525780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1423" y="300393"/>
            <a:ext cx="5338153" cy="58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2" y="18224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dirty="0"/>
              <a:t>LDA routine (c) T6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12" y="783772"/>
            <a:ext cx="5222966" cy="5708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T6 state: </a:t>
            </a:r>
            <a:r>
              <a:rPr lang="en-US" dirty="0"/>
              <a:t> T6 state is non-operational for LDA routine, all registers all inactive</a:t>
            </a:r>
            <a:r>
              <a:rPr lang="en-GB" dirty="0"/>
              <a:t>. This means that the controller-sequencer is sending out a word whose bits all inactive. The T6 state of LDA routine is inactive.</a:t>
            </a:r>
          </a:p>
          <a:p>
            <a:pPr marL="0" indent="0">
              <a:buNone/>
            </a:pPr>
            <a:r>
              <a:rPr lang="en-US" dirty="0"/>
              <a:t>The controller sequence word is: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0 0 1  1      1 1 1 0      0 0  1 1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8" y="4047439"/>
            <a:ext cx="5257800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0600" y="483009"/>
            <a:ext cx="32194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4463" y="182246"/>
            <a:ext cx="8237537" cy="5781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4860"/>
            <a:ext cx="6037829" cy="438695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78642" y="182246"/>
            <a:ext cx="10515600" cy="862614"/>
          </a:xfrm>
        </p:spPr>
        <p:txBody>
          <a:bodyPr>
            <a:noAutofit/>
          </a:bodyPr>
          <a:lstStyle/>
          <a:p>
            <a:r>
              <a:rPr lang="en-US" sz="3200" b="1" dirty="0"/>
              <a:t>Timing diagram showing LDA routine </a:t>
            </a:r>
            <a:br>
              <a:rPr lang="en-US" sz="3200" b="1" dirty="0"/>
            </a:br>
            <a:r>
              <a:rPr lang="en-US" sz="3200" b="1" dirty="0"/>
              <a:t>(Fetch cycle and Execute cycle)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6939814" y="644893"/>
            <a:ext cx="38502" cy="489925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534970" y="644893"/>
            <a:ext cx="38502" cy="489925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130126" y="613553"/>
            <a:ext cx="38502" cy="489925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756647" y="644893"/>
            <a:ext cx="38502" cy="489925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9347588" y="788705"/>
            <a:ext cx="38502" cy="489925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9994312" y="613553"/>
            <a:ext cx="38502" cy="489925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0654137" y="644893"/>
            <a:ext cx="38502" cy="489925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65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2" y="18224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ADD routine </a:t>
            </a:r>
            <a:r>
              <a:rPr lang="en-US" dirty="0"/>
              <a:t>(a) T4 state (b) T5 state (c) T6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9596"/>
            <a:ext cx="11988439" cy="44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54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2" y="18224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dirty="0"/>
              <a:t>ADD routine (a) T4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Let’s assume that at the end of the fetch cycle the instruction register contains ADD BH: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IR = 0001 1011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T4 state: </a:t>
                </a:r>
                <a:r>
                  <a:rPr lang="en-US" dirty="0"/>
                  <a:t>The instruction field </a:t>
                </a:r>
                <a:r>
                  <a:rPr lang="en-US" dirty="0">
                    <a:solidFill>
                      <a:srgbClr val="FF0000"/>
                    </a:solidFill>
                  </a:rPr>
                  <a:t>0001 </a:t>
                </a:r>
                <a:r>
                  <a:rPr lang="en-US" dirty="0"/>
                  <a:t>goes to the controller-sequencer, where it is decoded. The address field </a:t>
                </a:r>
                <a:r>
                  <a:rPr lang="en-US" dirty="0">
                    <a:solidFill>
                      <a:srgbClr val="FF0000"/>
                    </a:solidFill>
                  </a:rPr>
                  <a:t>1011 </a:t>
                </a:r>
                <a:r>
                  <a:rPr lang="en-US" dirty="0"/>
                  <a:t>is loaded into the MAR. 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At this state,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and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are active. </a:t>
                </a:r>
              </a:p>
              <a:p>
                <a:pPr marL="0" indent="0">
                  <a:buNone/>
                </a:pPr>
                <a:r>
                  <a:rPr lang="en-US" dirty="0"/>
                  <a:t>The controller sequence word is: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0 0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 1      1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1 0      0 0  1 1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  <a:blipFill rotWithShape="0">
                <a:blip r:embed="rId3"/>
                <a:stretch>
                  <a:fillRect l="-2334" t="-1816" r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12" y="5060618"/>
            <a:ext cx="5257800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15" y="83097"/>
            <a:ext cx="5101025" cy="627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93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2" y="18224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dirty="0"/>
              <a:t>ADD routine (b) T5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T5 state: </a:t>
                </a:r>
                <a:r>
                  <a:rPr lang="en-US" dirty="0"/>
                  <a:t>During T5 state,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go low (active). The addressed data word in the RAM will loaded into the B register.</a:t>
                </a:r>
              </a:p>
              <a:p>
                <a:pPr marL="0" indent="0">
                  <a:buNone/>
                </a:pPr>
                <a:r>
                  <a:rPr lang="en-US" dirty="0"/>
                  <a:t>The controller sequence word is: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0 0 1 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     1 1 1 0      0 0 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1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  <a:blipFill>
                <a:blip r:embed="rId3"/>
                <a:stretch>
                  <a:fillRect l="-2334" t="-1816" r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78" y="2882048"/>
            <a:ext cx="5257800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876" y="300886"/>
            <a:ext cx="5189908" cy="58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6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23" y="228647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22" y="952167"/>
            <a:ext cx="11362899" cy="5366745"/>
          </a:xfrm>
        </p:spPr>
        <p:txBody>
          <a:bodyPr/>
          <a:lstStyle/>
          <a:p>
            <a:r>
              <a:rPr lang="en-US" dirty="0"/>
              <a:t>Q: Translate the program into SAP1 machine language.</a:t>
            </a:r>
          </a:p>
          <a:p>
            <a:r>
              <a:rPr lang="en-US" dirty="0"/>
              <a:t>Program: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14" y="1828729"/>
            <a:ext cx="5220536" cy="42445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63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2" y="18224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dirty="0"/>
              <a:t>ADD routine (c) T6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T6 state: </a:t>
                </a:r>
                <a:r>
                  <a:rPr lang="en-US" dirty="0"/>
                  <a:t> During T6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GB" dirty="0"/>
                  <a:t>and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go low (active). The adder/</a:t>
                </a:r>
                <a:r>
                  <a:rPr lang="en-US" dirty="0" err="1"/>
                  <a:t>subtractor</a:t>
                </a:r>
                <a:r>
                  <a:rPr lang="en-GB" dirty="0"/>
                  <a:t> is activated.</a:t>
                </a:r>
              </a:p>
              <a:p>
                <a:pPr marL="0" indent="0">
                  <a:buNone/>
                </a:pPr>
                <a:r>
                  <a:rPr lang="en-US" dirty="0"/>
                  <a:t>The controller sequence word is: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0 0 1  1      1 1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0      0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  1 1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812" y="783772"/>
                <a:ext cx="5222966" cy="5708468"/>
              </a:xfrm>
              <a:blipFill>
                <a:blip r:embed="rId3"/>
                <a:stretch>
                  <a:fillRect l="-2334" t="-1816" r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78" y="2557686"/>
            <a:ext cx="525780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801" y="182246"/>
            <a:ext cx="4854540" cy="625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3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78642" y="182246"/>
            <a:ext cx="10515600" cy="862614"/>
          </a:xfrm>
        </p:spPr>
        <p:txBody>
          <a:bodyPr>
            <a:noAutofit/>
          </a:bodyPr>
          <a:lstStyle/>
          <a:p>
            <a:r>
              <a:rPr lang="en-US" sz="3200" b="1" dirty="0"/>
              <a:t>Timing diagram showing ADD routine </a:t>
            </a:r>
            <a:br>
              <a:rPr lang="en-US" sz="3200" b="1" dirty="0"/>
            </a:br>
            <a:r>
              <a:rPr lang="en-US" sz="3200" b="1" dirty="0"/>
              <a:t>(Fetch cycle and Execute cycle)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39" y="28835"/>
            <a:ext cx="4423755" cy="658018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8889109" y="532935"/>
            <a:ext cx="46534" cy="568293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80475" y="6307728"/>
            <a:ext cx="2743200" cy="365125"/>
          </a:xfrm>
        </p:spPr>
        <p:txBody>
          <a:bodyPr/>
          <a:lstStyle/>
          <a:p>
            <a:fld id="{44B42C29-E151-4BF4-9399-6E60B3AAAF8A}" type="slidenum">
              <a:rPr lang="en-US" smtClean="0"/>
              <a:t>31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53432" y="532935"/>
            <a:ext cx="22345" cy="568293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28216" y="613553"/>
            <a:ext cx="8454" cy="560231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500398" y="687522"/>
            <a:ext cx="16756" cy="562020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80542" y="613553"/>
            <a:ext cx="1367" cy="573931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655723" y="613553"/>
            <a:ext cx="4541" cy="569417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242637" y="532551"/>
            <a:ext cx="10369" cy="571134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" y="1198271"/>
            <a:ext cx="7077461" cy="17093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5" y="3060998"/>
            <a:ext cx="7062196" cy="2730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9945" y="50285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2596641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2" y="18224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SUB routine </a:t>
            </a:r>
            <a:r>
              <a:rPr lang="en-US" dirty="0"/>
              <a:t>(a) T4 state (b) T5 state (c) T6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17849"/>
            <a:ext cx="2743200" cy="365125"/>
          </a:xfrm>
        </p:spPr>
        <p:txBody>
          <a:bodyPr/>
          <a:lstStyle/>
          <a:p>
            <a:fld id="{44B42C29-E151-4BF4-9399-6E60B3AAAF8A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83772"/>
            <a:ext cx="11353800" cy="4257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6" y="4905776"/>
            <a:ext cx="6515100" cy="19907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0857412" y="1626669"/>
            <a:ext cx="182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92054" y="1434166"/>
            <a:ext cx="51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sz="1400" baseline="-25000" dirty="0"/>
              <a:t>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59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756" y="265171"/>
            <a:ext cx="7373434" cy="6456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1463992"/>
            <a:ext cx="6419681" cy="44115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7188" y="317954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 routine </a:t>
            </a:r>
            <a:r>
              <a:rPr lang="en-US" dirty="0"/>
              <a:t>(a) T4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5964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7188" y="317954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 routine </a:t>
            </a:r>
            <a:r>
              <a:rPr lang="en-US" dirty="0"/>
              <a:t>(a) T4 state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91" y="317954"/>
            <a:ext cx="4780393" cy="56084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8943539" y="532935"/>
            <a:ext cx="46534" cy="568293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807862" y="532935"/>
            <a:ext cx="22345" cy="568293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382646" y="613553"/>
            <a:ext cx="8454" cy="560231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76600" y="687522"/>
            <a:ext cx="16756" cy="562020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11174" y="613553"/>
            <a:ext cx="1367" cy="573931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775469" y="613553"/>
            <a:ext cx="4541" cy="569417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395041" y="532551"/>
            <a:ext cx="10369" cy="571134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6" y="1009200"/>
            <a:ext cx="6379029" cy="155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27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7188" y="317954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HLT routine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919480"/>
            <a:ext cx="71247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705507"/>
            <a:ext cx="71913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0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23" y="228647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/>
              <a:t>Answer: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22" y="952167"/>
            <a:ext cx="11362899" cy="5366745"/>
          </a:xfrm>
        </p:spPr>
        <p:txBody>
          <a:bodyPr/>
          <a:lstStyle/>
          <a:p>
            <a:r>
              <a:rPr lang="en-US" dirty="0"/>
              <a:t>Machine language: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16" y="1728217"/>
            <a:ext cx="6006155" cy="45906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23" y="228647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22" y="952167"/>
            <a:ext cx="11362899" cy="5366745"/>
          </a:xfrm>
        </p:spPr>
        <p:txBody>
          <a:bodyPr/>
          <a:lstStyle/>
          <a:p>
            <a:r>
              <a:rPr lang="en-US" dirty="0"/>
              <a:t>Q: Write down the program (assembly language and machine language)  to get the result in SAP1 for the following arithmetical expression. </a:t>
            </a:r>
          </a:p>
          <a:p>
            <a:pPr marL="1828800" lvl="4" indent="0"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00FF"/>
                </a:solidFill>
              </a:rPr>
              <a:t>16 + 20 + 24 -32 (decimal)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3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23" y="228647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/>
              <a:t>Answer: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22" y="952167"/>
            <a:ext cx="11362899" cy="5366745"/>
          </a:xfrm>
        </p:spPr>
        <p:txBody>
          <a:bodyPr/>
          <a:lstStyle/>
          <a:p>
            <a:r>
              <a:rPr lang="en-US" dirty="0"/>
              <a:t>Assembly language: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053" y="902875"/>
            <a:ext cx="3568017" cy="57708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1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23" y="228647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/>
              <a:t>Answer: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22" y="952167"/>
            <a:ext cx="11362899" cy="5366745"/>
          </a:xfrm>
        </p:spPr>
        <p:txBody>
          <a:bodyPr/>
          <a:lstStyle/>
          <a:p>
            <a:r>
              <a:rPr lang="en-US" dirty="0"/>
              <a:t>Machine language: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261" y="952167"/>
            <a:ext cx="4228782" cy="56638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61612" y="3322412"/>
            <a:ext cx="31799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program is stored in the low-memory. And data is stored in the high-memory.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2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23" y="228647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Machine cycle and Instruction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952167"/>
            <a:ext cx="11494689" cy="5503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SAP1 has six T-states (</a:t>
            </a:r>
            <a:r>
              <a:rPr lang="en-US" dirty="0">
                <a:solidFill>
                  <a:srgbClr val="FF0000"/>
                </a:solidFill>
              </a:rPr>
              <a:t>three fetch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three execute </a:t>
            </a:r>
            <a:r>
              <a:rPr lang="en-US" dirty="0"/>
              <a:t>cycles) reserved for each instruction. Not all instructions require all the six T-states for execution. The unused T- state is marked as No Operation (NOP) cycle. Each T-state is called a machine cycle for SAP1. A </a:t>
            </a:r>
            <a:r>
              <a:rPr lang="en-US" dirty="0">
                <a:solidFill>
                  <a:srgbClr val="0000FF"/>
                </a:solidFill>
              </a:rPr>
              <a:t>ring counter </a:t>
            </a:r>
            <a:r>
              <a:rPr lang="en-US" dirty="0"/>
              <a:t>is used to generate a T-state at every falling edge of clock pulse. The ring counter output is reset after the 6th T-state.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</a:rPr>
              <a:t>FETCH CYCLE </a:t>
            </a:r>
            <a:r>
              <a:rPr lang="fr-FR" dirty="0"/>
              <a:t>– T1, T2, T3 machine cycle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</a:rPr>
              <a:t>EXECUTE CYCLE </a:t>
            </a:r>
            <a:r>
              <a:rPr lang="fr-FR" dirty="0"/>
              <a:t>- T4, T5, T6 machine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23" y="228647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Ring counter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736" y="655092"/>
            <a:ext cx="5321128" cy="606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2747" y="2442948"/>
            <a:ext cx="4230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Figure: a. Ring counter symbol</a:t>
            </a:r>
          </a:p>
          <a:p>
            <a:r>
              <a:rPr lang="en-US" sz="2400" dirty="0"/>
              <a:t>b. Clock and timing signals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2C29-E151-4BF4-9399-6E60B3AAAF8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497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1025</Words>
  <Application>Microsoft Office PowerPoint</Application>
  <PresentationFormat>Widescreen</PresentationFormat>
  <Paragraphs>151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Verdana</vt:lpstr>
      <vt:lpstr>Office Theme</vt:lpstr>
      <vt:lpstr>Programming SAP-1 part 2</vt:lpstr>
      <vt:lpstr>PowerPoint Presentation</vt:lpstr>
      <vt:lpstr>Exercise 1</vt:lpstr>
      <vt:lpstr>Answer:</vt:lpstr>
      <vt:lpstr>Exercise 2</vt:lpstr>
      <vt:lpstr>Answer:</vt:lpstr>
      <vt:lpstr>Answer:</vt:lpstr>
      <vt:lpstr>Machine cycle and Instruction cycle</vt:lpstr>
      <vt:lpstr>Ring counter</vt:lpstr>
      <vt:lpstr>Ring counter</vt:lpstr>
      <vt:lpstr>Machine cycle and Instruction cycle</vt:lpstr>
      <vt:lpstr>FETCH CYCLE</vt:lpstr>
      <vt:lpstr>EXECUTE CYCLE</vt:lpstr>
      <vt:lpstr>Instruction routine</vt:lpstr>
      <vt:lpstr>PowerPoint Presentation</vt:lpstr>
      <vt:lpstr>PowerPoint Presentation</vt:lpstr>
      <vt:lpstr>Fetch cycle : T1, T2, T3 </vt:lpstr>
      <vt:lpstr>T1: Address state</vt:lpstr>
      <vt:lpstr>T2: Increment state</vt:lpstr>
      <vt:lpstr>T3: memory state</vt:lpstr>
      <vt:lpstr>PowerPoint Presentation</vt:lpstr>
      <vt:lpstr>LDA routine (a) T4 state (b) T5 state (c) T6 state</vt:lpstr>
      <vt:lpstr>LDA routine (a) T4 state</vt:lpstr>
      <vt:lpstr>LDA routine (b) T5 state</vt:lpstr>
      <vt:lpstr>LDA routine (c) T6 state</vt:lpstr>
      <vt:lpstr>Timing diagram showing LDA routine  (Fetch cycle and Execute cycle)</vt:lpstr>
      <vt:lpstr>ADD routine (a) T4 state (b) T5 state (c) T6 state</vt:lpstr>
      <vt:lpstr>ADD routine (a) T4 state</vt:lpstr>
      <vt:lpstr>ADD routine (b) T5 state</vt:lpstr>
      <vt:lpstr>ADD routine (c) T6 state</vt:lpstr>
      <vt:lpstr>Timing diagram showing ADD routine  (Fetch cycle and Execute cycle)</vt:lpstr>
      <vt:lpstr>SUB routine (a) T4 state (b) T5 state (c) T6 state</vt:lpstr>
      <vt:lpstr>OUT routine (a) T4 state</vt:lpstr>
      <vt:lpstr>OUT routine (a) T4 state</vt:lpstr>
      <vt:lpstr>HLT routine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SAP</dc:title>
  <dc:creator>Nasif M.</dc:creator>
  <cp:lastModifiedBy>fariavns9@gmail.com</cp:lastModifiedBy>
  <cp:revision>177</cp:revision>
  <dcterms:created xsi:type="dcterms:W3CDTF">2018-03-05T17:10:05Z</dcterms:created>
  <dcterms:modified xsi:type="dcterms:W3CDTF">2021-07-15T12:31:47Z</dcterms:modified>
</cp:coreProperties>
</file>